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88163" cy="100203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DA8B1F-AAE0-4EFD-AE4B-003361097137}" type="datetimeFigureOut">
              <a:rPr lang="hr-HR" smtClean="0"/>
              <a:pPr/>
              <a:t>3.10.2014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A3FBDC-A7F5-473C-A32D-637A3695E0D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3100" dirty="0" smtClean="0"/>
              <a:t>PRAVILNIK </a:t>
            </a:r>
            <a:br>
              <a:rPr lang="hr-HR" sz="3100" dirty="0" smtClean="0"/>
            </a:br>
            <a:r>
              <a:rPr lang="hr-HR" sz="3100" dirty="0" smtClean="0"/>
              <a:t>O IZVOĐENJU IZLETA, EKSKURZIJA I DRUGIH ODGOJNO-OBRAZOVNIH AKTIVNOSTI IZVAN ŠKOLE </a:t>
            </a:r>
            <a:br>
              <a:rPr lang="hr-HR" sz="3100" dirty="0" smtClean="0"/>
            </a:br>
            <a:r>
              <a:rPr lang="hr-HR" sz="3100" dirty="0" smtClean="0"/>
              <a:t>( NN 67/ 2014)</a:t>
            </a:r>
            <a:endParaRPr lang="hr-HR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3500" dirty="0" smtClean="0"/>
              <a:t>Ravnatelj:</a:t>
            </a:r>
          </a:p>
          <a:p>
            <a:r>
              <a:rPr lang="hr-HR" dirty="0" smtClean="0"/>
              <a:t>imenovati Povjerenstvo </a:t>
            </a:r>
          </a:p>
          <a:p>
            <a:r>
              <a:rPr lang="hr-HR" dirty="0" smtClean="0"/>
              <a:t>osigurati potrebna nastavna sredstva i pomagala </a:t>
            </a:r>
          </a:p>
          <a:p>
            <a:r>
              <a:rPr lang="hr-HR" dirty="0" smtClean="0"/>
              <a:t>osigurati pratnju učenicima </a:t>
            </a:r>
          </a:p>
          <a:p>
            <a:r>
              <a:rPr lang="hr-HR" dirty="0" smtClean="0"/>
              <a:t>imenovati učitelja voditelja i učitelja pratitelja </a:t>
            </a:r>
          </a:p>
          <a:p>
            <a:r>
              <a:rPr lang="hr-HR" dirty="0" smtClean="0"/>
              <a:t>izdati putne naloge i osigurati financijska sredstva za troškove u skladu sa važećim propisima ( 30% dnevnice, 100% dnevnice …)</a:t>
            </a:r>
          </a:p>
          <a:p>
            <a:r>
              <a:rPr lang="hr-HR" dirty="0" smtClean="0"/>
              <a:t>zamjenu za učitelje i </a:t>
            </a:r>
            <a:r>
              <a:rPr lang="fi-FI" dirty="0" smtClean="0"/>
              <a:t>nastavu za učenike koji ne sudjeluju </a:t>
            </a:r>
            <a:endParaRPr lang="hr-HR" dirty="0" smtClean="0"/>
          </a:p>
          <a:p>
            <a:r>
              <a:rPr lang="hr-HR" dirty="0" smtClean="0"/>
              <a:t>podnijeti izvješće o godišnjoj realizaciji izvanučioničke nastave </a:t>
            </a:r>
            <a:r>
              <a:rPr lang="hr-HR" dirty="0" smtClean="0"/>
              <a:t>Školskom </a:t>
            </a:r>
            <a:r>
              <a:rPr lang="hr-HR" dirty="0" smtClean="0"/>
              <a:t>odboru, </a:t>
            </a:r>
          </a:p>
          <a:p>
            <a:pPr>
              <a:buNone/>
            </a:pPr>
            <a:r>
              <a:rPr lang="hr-HR" dirty="0" smtClean="0"/>
              <a:t>   Vijeću </a:t>
            </a:r>
            <a:r>
              <a:rPr lang="hr-HR" dirty="0" smtClean="0"/>
              <a:t>roditelja, </a:t>
            </a:r>
            <a:r>
              <a:rPr lang="hr-HR" dirty="0" smtClean="0"/>
              <a:t>Učiteljskom </a:t>
            </a:r>
            <a:r>
              <a:rPr lang="hr-HR" dirty="0" smtClean="0"/>
              <a:t>vijeću i osnivaču školske ustanove </a:t>
            </a:r>
          </a:p>
          <a:p>
            <a:r>
              <a:rPr lang="hr-HR" dirty="0" smtClean="0"/>
              <a:t>tražiti pisano izvješće učitelja o realizaciji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500" dirty="0" smtClean="0"/>
              <a:t>Učiteljsko vijeće:</a:t>
            </a:r>
          </a:p>
          <a:p>
            <a:r>
              <a:rPr lang="hr-HR" dirty="0" smtClean="0"/>
              <a:t>razmotriti prijedloge za ostvarivanje  nastave, </a:t>
            </a:r>
          </a:p>
          <a:p>
            <a:r>
              <a:rPr lang="hr-HR" dirty="0" smtClean="0"/>
              <a:t>analizirati godišnje izvješće o realizaciji</a:t>
            </a:r>
          </a:p>
          <a:p>
            <a:r>
              <a:rPr lang="hr-HR" dirty="0" smtClean="0"/>
              <a:t>donijeti odluku o izricanju pedagoške mjere učeniku koji se na izvanučioničkoj nastavi nije pridržavao propisanih odredaba</a:t>
            </a:r>
          </a:p>
          <a:p>
            <a:r>
              <a:rPr lang="hr-HR" dirty="0" smtClean="0"/>
              <a:t>predložiti odgodu izvanučioničke nastave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500" dirty="0" smtClean="0"/>
              <a:t>Školski odbor:</a:t>
            </a:r>
          </a:p>
          <a:p>
            <a:r>
              <a:rPr lang="hr-HR" dirty="0" smtClean="0"/>
              <a:t>analizirati prijedloge i donijeti odluku o njihovoj provedbi prilikom donošenja godišnjeg plana i programa i/ili školskog kurikuluma</a:t>
            </a:r>
          </a:p>
          <a:p>
            <a:endParaRPr lang="hr-HR" dirty="0" smtClean="0"/>
          </a:p>
          <a:p>
            <a:r>
              <a:rPr lang="hr-HR" dirty="0" smtClean="0"/>
              <a:t>uskratiti izvanučioničku nastavu koja zbog objektivnih razloga nije bila planirana školskim kurikulumom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3500" dirty="0" smtClean="0"/>
              <a:t>Učitelja voditelja:</a:t>
            </a:r>
          </a:p>
          <a:p>
            <a:r>
              <a:rPr lang="hr-HR" dirty="0" smtClean="0"/>
              <a:t>planirati detaljan plan aktivnosti </a:t>
            </a:r>
          </a:p>
          <a:p>
            <a:r>
              <a:rPr lang="hr-HR" dirty="0" smtClean="0"/>
              <a:t>obavijestiti roditelje </a:t>
            </a:r>
          </a:p>
          <a:p>
            <a:r>
              <a:rPr lang="hr-HR" dirty="0" smtClean="0"/>
              <a:t>dogovoriti s davateljem usluga vrijeme dolaska i trajanja </a:t>
            </a:r>
          </a:p>
          <a:p>
            <a:r>
              <a:rPr lang="hr-HR" dirty="0" smtClean="0"/>
              <a:t>dati potrebne podatke turističkom pratitelju kojeg je angažirao davatelj usluga, </a:t>
            </a:r>
          </a:p>
          <a:p>
            <a:r>
              <a:rPr lang="vi-VN" dirty="0" smtClean="0"/>
              <a:t>slučaju utvrđene štete i/ili nasilja</a:t>
            </a:r>
            <a:r>
              <a:rPr lang="hr-HR" dirty="0" smtClean="0"/>
              <a:t>, bolesti, ozljede</a:t>
            </a:r>
            <a:r>
              <a:rPr lang="vi-VN" dirty="0" smtClean="0"/>
              <a:t> odmah obavijestiti roditelje i ravnatelja </a:t>
            </a:r>
            <a:endParaRPr lang="hr-HR" dirty="0" smtClean="0"/>
          </a:p>
          <a:p>
            <a:r>
              <a:rPr lang="hr-HR" dirty="0" smtClean="0"/>
              <a:t>podnijeti ravnatelju pisano izvješće o realizaciji </a:t>
            </a:r>
          </a:p>
          <a:p>
            <a:r>
              <a:rPr lang="hr-HR" dirty="0" smtClean="0"/>
              <a:t>predložiti pedagoške mjere za učenika 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(učitelj pratitelj sudjeluje u pripremi i realizaciji aktivnosti te ima ista prava na pokrivanje troškova kao i učitelj voditelj)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3500" dirty="0" smtClean="0"/>
              <a:t>Davatelja usluga:</a:t>
            </a:r>
          </a:p>
          <a:p>
            <a:r>
              <a:rPr lang="hr-HR" sz="2900" dirty="0" smtClean="0"/>
              <a:t>pružiti informacije i </a:t>
            </a:r>
            <a:r>
              <a:rPr lang="vi-VN" sz="2900" dirty="0" smtClean="0"/>
              <a:t>usluge sukladno ugovor</a:t>
            </a:r>
            <a:r>
              <a:rPr lang="hr-HR" sz="2900" dirty="0" smtClean="0"/>
              <a:t>om</a:t>
            </a:r>
            <a:endParaRPr lang="vi-VN" sz="2900" dirty="0" smtClean="0"/>
          </a:p>
          <a:p>
            <a:r>
              <a:rPr lang="hr-HR" sz="2900" dirty="0" smtClean="0"/>
              <a:t>nadoknaditi troškove i odštetu učeniku i njegovim roditeljima u slučaju pretrpljene štete zbog propusta u organizaciji</a:t>
            </a:r>
          </a:p>
          <a:p>
            <a:r>
              <a:rPr lang="hr-HR" sz="2900" dirty="0" smtClean="0"/>
              <a:t>školi učiniti dostupnima informacije o ponudama dostavom promotivnih materijala, prezentacijom itd., </a:t>
            </a:r>
          </a:p>
          <a:p>
            <a:r>
              <a:rPr lang="vi-VN" sz="2900" dirty="0" smtClean="0"/>
              <a:t>uskratiti putovanje učeniku čiji roditelji nisu platili putovanje do roka utvrđenog ugovorom </a:t>
            </a:r>
            <a:endParaRPr lang="hr-HR" sz="2900" dirty="0" smtClean="0"/>
          </a:p>
          <a:p>
            <a:r>
              <a:rPr lang="hr-HR" sz="2900" dirty="0" smtClean="0"/>
              <a:t>od školske ustanove zatražiti (ovjereni popisi učenika, podaci o specifičnim potrebama učenika, o učiteljima...)</a:t>
            </a:r>
          </a:p>
          <a:p>
            <a:r>
              <a:rPr lang="hr-HR" sz="2900" dirty="0" smtClean="0"/>
              <a:t>u dogovoru s Povjerenstvom korigirati cijenu ponude u slučaju da se broj sudionika promijeni za 10% i više </a:t>
            </a:r>
          </a:p>
          <a:p>
            <a:r>
              <a:rPr lang="pl-PL" sz="2900" dirty="0" smtClean="0"/>
              <a:t>na </a:t>
            </a:r>
            <a:r>
              <a:rPr lang="pl-PL" sz="2900" dirty="0" smtClean="0"/>
              <a:t>zahtjev školske ustanove dostaviti plan i program </a:t>
            </a:r>
            <a:endParaRPr lang="hr-HR" sz="2900" dirty="0" smtClean="0"/>
          </a:p>
          <a:p>
            <a:r>
              <a:rPr lang="hr-HR" sz="2900" dirty="0" smtClean="0"/>
              <a:t>na zahtjev učitelja voditelja prilagoditi realizaciju 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Prava i obveze: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3500" dirty="0" smtClean="0"/>
              <a:t>Osnivač školske ustanove:</a:t>
            </a:r>
          </a:p>
          <a:p>
            <a:r>
              <a:rPr lang="hr-HR" sz="2600" dirty="0" smtClean="0"/>
              <a:t>osigurati školskoj ustanovi </a:t>
            </a:r>
            <a:r>
              <a:rPr lang="hr-HR" sz="2600" b="1" dirty="0" smtClean="0"/>
              <a:t>sredstva za dnevnice </a:t>
            </a:r>
            <a:r>
              <a:rPr lang="hr-HR" sz="2600" dirty="0" smtClean="0"/>
              <a:t>učitelja i </a:t>
            </a:r>
            <a:r>
              <a:rPr lang="hr-HR" sz="2600" b="1" dirty="0" smtClean="0"/>
              <a:t>smještaj</a:t>
            </a:r>
            <a:r>
              <a:rPr lang="hr-HR" sz="2600" dirty="0" smtClean="0"/>
              <a:t> za realizaciju izvanučioničke nastave </a:t>
            </a:r>
          </a:p>
          <a:p>
            <a:r>
              <a:rPr lang="hr-HR" sz="2600" dirty="0" smtClean="0"/>
              <a:t>na zahtjev učitelja ili ravnatelja sudjelovati u realizaciji </a:t>
            </a:r>
          </a:p>
          <a:p>
            <a:r>
              <a:rPr lang="hr-HR" sz="2600" dirty="0" smtClean="0"/>
              <a:t>predložiti i financirati projekte koji se ostvaruju na izvanučioničkoj nastavi </a:t>
            </a:r>
          </a:p>
          <a:p>
            <a:r>
              <a:rPr lang="hr-HR" sz="2600" dirty="0" smtClean="0"/>
              <a:t>dobiti godišnje izvješće o realizaciji izvanučioničke nastave </a:t>
            </a:r>
          </a:p>
          <a:p>
            <a:endParaRPr lang="hr-HR" b="1" dirty="0" smtClean="0"/>
          </a:p>
          <a:p>
            <a:r>
              <a:rPr lang="vi-VN" sz="2600" b="1" dirty="0" smtClean="0"/>
              <a:t>Obveza agencija </a:t>
            </a:r>
            <a:r>
              <a:rPr lang="vi-VN" sz="2600" dirty="0" smtClean="0"/>
              <a:t>nadležnih za odgoj i obrazovanje je </a:t>
            </a:r>
            <a:r>
              <a:rPr lang="vi-VN" sz="2600" b="1" dirty="0" smtClean="0"/>
              <a:t>organizirati stručne skupove </a:t>
            </a:r>
            <a:r>
              <a:rPr lang="vi-VN" sz="2600" dirty="0" smtClean="0"/>
              <a:t>vezane uz planiranje i izvođenje izvanučioničke nastave. </a:t>
            </a:r>
            <a:endParaRPr lang="hr-HR" sz="2600" dirty="0" smtClean="0"/>
          </a:p>
          <a:p>
            <a:endParaRPr lang="hr-HR" sz="2600" dirty="0" smtClean="0"/>
          </a:p>
          <a:p>
            <a:r>
              <a:rPr lang="hr-HR" sz="2400" dirty="0" smtClean="0"/>
              <a:t>Roditelji </a:t>
            </a:r>
            <a:r>
              <a:rPr lang="hr-HR" sz="2400" b="1" dirty="0" smtClean="0"/>
              <a:t>potpisuju ugovor </a:t>
            </a:r>
            <a:r>
              <a:rPr lang="hr-HR" sz="2400" dirty="0" smtClean="0"/>
              <a:t>za višednevnu izvanučioničku nastavu ili posjet s davateljem usluga čiju je ponudu odabralo Povjerenstvo školske ustanove i sve troškove izravno uplaćuju sukladno potpisanome ugovoru </a:t>
            </a:r>
            <a:endParaRPr lang="hr-HR" sz="2600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 </a:t>
            </a:r>
            <a:r>
              <a:rPr lang="hr-HR" i="1" dirty="0" smtClean="0"/>
              <a:t>Izvanučionička nastava </a:t>
            </a:r>
          </a:p>
          <a:p>
            <a:pPr>
              <a:buFontTx/>
              <a:buChar char="-"/>
            </a:pPr>
            <a:r>
              <a:rPr lang="hr-HR" sz="2000" i="1" dirty="0" smtClean="0"/>
              <a:t>je oblik nastave koji podrazumijeva ostvarivanje planiranih programskih sadržaja izvan školske ustanove </a:t>
            </a:r>
          </a:p>
          <a:p>
            <a:pPr>
              <a:buFontTx/>
              <a:buChar char="-"/>
            </a:pPr>
            <a:r>
              <a:rPr lang="hr-HR" sz="2000" i="1" dirty="0" smtClean="0"/>
              <a:t>OBUHVAĆA:</a:t>
            </a:r>
          </a:p>
          <a:p>
            <a:endParaRPr lang="hr-HR" sz="2000" dirty="0" smtClean="0"/>
          </a:p>
          <a:p>
            <a:r>
              <a:rPr lang="hr-HR" sz="2000" dirty="0" smtClean="0"/>
              <a:t> školski izleti</a:t>
            </a:r>
          </a:p>
          <a:p>
            <a:r>
              <a:rPr lang="hr-HR" sz="2000" dirty="0" smtClean="0"/>
              <a:t>školske ekskurzije</a:t>
            </a:r>
          </a:p>
          <a:p>
            <a:r>
              <a:rPr lang="hr-HR" sz="2000" dirty="0" smtClean="0"/>
              <a:t>terenska nastava</a:t>
            </a:r>
          </a:p>
          <a:p>
            <a:r>
              <a:rPr lang="hr-HR" sz="2000" dirty="0" smtClean="0"/>
              <a:t>škola u prirodi </a:t>
            </a:r>
          </a:p>
          <a:p>
            <a:r>
              <a:rPr lang="hr-HR" sz="2000" dirty="0" smtClean="0"/>
              <a:t>d</a:t>
            </a:r>
            <a:r>
              <a:rPr lang="vi-VN" sz="2000" dirty="0" smtClean="0"/>
              <a:t>ruge odgojno-obrazovne aktivnosti izvan škole </a:t>
            </a:r>
            <a:r>
              <a:rPr lang="hr-HR" sz="2000" dirty="0" smtClean="0"/>
              <a:t>(</a:t>
            </a:r>
            <a:r>
              <a:rPr lang="vi-VN" sz="2000" i="1" dirty="0" smtClean="0"/>
              <a:t>škola plivanja, posjet ili sudjelovanje u kulturnim i sportskim manifestacijama i događajima</a:t>
            </a:r>
            <a:r>
              <a:rPr lang="hr-HR" sz="2000" i="1" dirty="0" smtClean="0"/>
              <a:t>)</a:t>
            </a:r>
            <a:r>
              <a:rPr lang="vi-VN" sz="2000" i="1" dirty="0" smtClean="0"/>
              <a:t> </a:t>
            </a:r>
            <a:endParaRPr lang="hr-H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96544"/>
          </a:xfrm>
        </p:spPr>
        <p:txBody>
          <a:bodyPr>
            <a:normAutofit fontScale="92500" lnSpcReduction="20000"/>
          </a:bodyPr>
          <a:lstStyle/>
          <a:p>
            <a:r>
              <a:rPr lang="hr-HR" sz="2600" dirty="0" smtClean="0"/>
              <a:t>Izvanučionička nastava - planira se godišnjim planom i programom rada školske ustanove i/ili školskim kurikulumom za svaki razred (odredište, vrijeme trajanja, nositelji realizacije, način realizacije i vrednovanja te potrebna financijska sredstva) </a:t>
            </a:r>
          </a:p>
          <a:p>
            <a:endParaRPr lang="hr-HR" sz="2600" dirty="0" smtClean="0"/>
          </a:p>
          <a:p>
            <a:r>
              <a:rPr lang="hr-HR" sz="2600" dirty="0" smtClean="0"/>
              <a:t>predlaže ga učitelj, stručni suradnik, ravnatelj i roditelj u skladu s nastavnim planom i programom, u dogovoru s učenicima i roditeljima</a:t>
            </a:r>
          </a:p>
          <a:p>
            <a:endParaRPr lang="hr-HR" sz="2600" dirty="0" smtClean="0"/>
          </a:p>
          <a:p>
            <a:r>
              <a:rPr lang="hr-HR" sz="2600" dirty="0" smtClean="0"/>
              <a:t>ako </a:t>
            </a:r>
            <a:r>
              <a:rPr lang="vi-VN" sz="2600" dirty="0" smtClean="0"/>
              <a:t>nastava nije planirana ili dođe do promjena, naknadnu odluku donosi školski odbor </a:t>
            </a:r>
            <a:r>
              <a:rPr lang="hr-HR" sz="2600" dirty="0" smtClean="0"/>
              <a:t>(</a:t>
            </a:r>
            <a:r>
              <a:rPr lang="vi-VN" sz="2600" dirty="0" smtClean="0"/>
              <a:t>uz mišljenje </a:t>
            </a:r>
            <a:r>
              <a:rPr lang="hr-HR" sz="2600" dirty="0" smtClean="0"/>
              <a:t>V</a:t>
            </a:r>
            <a:r>
              <a:rPr lang="vi-VN" sz="2600" dirty="0" smtClean="0"/>
              <a:t>ijeća </a:t>
            </a:r>
            <a:r>
              <a:rPr lang="vi-VN" sz="2600" dirty="0" smtClean="0"/>
              <a:t>roditelja</a:t>
            </a:r>
            <a:r>
              <a:rPr lang="hr-HR" sz="2600" dirty="0" smtClean="0"/>
              <a:t>)</a:t>
            </a:r>
            <a:r>
              <a:rPr lang="vi-VN" sz="2600" dirty="0" smtClean="0"/>
              <a:t> </a:t>
            </a:r>
            <a:endParaRPr lang="hr-HR" sz="2600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/>
          <a:lstStyle/>
          <a:p>
            <a:r>
              <a:rPr lang="hr-HR" dirty="0" smtClean="0"/>
              <a:t>Planiranje: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hr-HR" dirty="0" smtClean="0"/>
              <a:t>Suglasnost: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2048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razrednik je na početku školske godine dužan roditelje obavijestiti o predloženom planu – </a:t>
            </a:r>
            <a:r>
              <a:rPr lang="hr-HR" sz="1800" dirty="0" smtClean="0"/>
              <a:t>potreban je pisani pristanak </a:t>
            </a:r>
            <a:r>
              <a:rPr lang="hr-HR" sz="1800" b="1" dirty="0" smtClean="0"/>
              <a:t>2/3</a:t>
            </a:r>
            <a:r>
              <a:rPr lang="hr-HR" sz="1800" dirty="0" smtClean="0"/>
              <a:t> roditelja</a:t>
            </a:r>
          </a:p>
          <a:p>
            <a:endParaRPr lang="hr-HR" sz="2400" dirty="0" smtClean="0"/>
          </a:p>
          <a:p>
            <a:r>
              <a:rPr lang="hr-HR" sz="2400" dirty="0" smtClean="0"/>
              <a:t>š</a:t>
            </a:r>
            <a:r>
              <a:rPr lang="vi-VN" sz="2400" dirty="0" smtClean="0"/>
              <a:t>kol</a:t>
            </a:r>
            <a:r>
              <a:rPr lang="hr-HR" sz="2400" dirty="0" smtClean="0"/>
              <a:t>a je</a:t>
            </a:r>
            <a:r>
              <a:rPr lang="vi-VN" sz="2400" dirty="0" smtClean="0"/>
              <a:t> dužna od roditelja zatražiti pisanu suglasnost za sudjelovanje djeteta najmanje </a:t>
            </a:r>
            <a:r>
              <a:rPr lang="vi-VN" sz="2400" b="1" dirty="0" smtClean="0"/>
              <a:t>sedam dana </a:t>
            </a:r>
            <a:r>
              <a:rPr lang="vi-VN" sz="2400" dirty="0" smtClean="0"/>
              <a:t>prije njezina izvođenja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</a:t>
            </a:r>
            <a:r>
              <a:rPr lang="vi-VN" sz="2400" dirty="0" smtClean="0"/>
              <a:t>a posjet je potrebno zatražiti pisanu suglasnost roditelja </a:t>
            </a:r>
            <a:r>
              <a:rPr lang="vi-VN" sz="2400" b="1" dirty="0" smtClean="0"/>
              <a:t>tri dana </a:t>
            </a:r>
            <a:r>
              <a:rPr lang="vi-VN" sz="2400" dirty="0" smtClean="0"/>
              <a:t>prije njegovog izvođenja </a:t>
            </a:r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nn-NO" i="1" dirty="0" smtClean="0"/>
              <a:t>Trajanje i mjesto ostvarivanja </a:t>
            </a:r>
            <a:r>
              <a:rPr lang="hr-HR" i="1" dirty="0" smtClean="0"/>
              <a:t>izvanučioničke nastave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608512"/>
          </a:xfrm>
        </p:spPr>
        <p:txBody>
          <a:bodyPr>
            <a:normAutofit/>
          </a:bodyPr>
          <a:lstStyle/>
          <a:p>
            <a:r>
              <a:rPr lang="hr-HR" dirty="0" smtClean="0"/>
              <a:t>poludnevna, dnevna ili višednevna </a:t>
            </a:r>
          </a:p>
          <a:p>
            <a:r>
              <a:rPr lang="hr-HR" dirty="0" smtClean="0"/>
              <a:t>za višednevnu -osigurana najmanje 2 obroka</a:t>
            </a:r>
          </a:p>
          <a:p>
            <a:r>
              <a:rPr lang="hr-HR" dirty="0" smtClean="0"/>
              <a:t>o</a:t>
            </a:r>
            <a:r>
              <a:rPr lang="pt-BR" dirty="0" smtClean="0"/>
              <a:t>rganizira se na području R</a:t>
            </a:r>
            <a:r>
              <a:rPr lang="hr-HR" dirty="0" smtClean="0"/>
              <a:t>H</a:t>
            </a:r>
            <a:r>
              <a:rPr lang="pt-BR" dirty="0" smtClean="0"/>
              <a:t> </a:t>
            </a:r>
            <a:r>
              <a:rPr lang="hr-HR" dirty="0" smtClean="0"/>
              <a:t>(iznimno se može organizirati i u inozemstvu, uz pisanu suglasnost roditelja i odluku školskog odbora) </a:t>
            </a:r>
          </a:p>
          <a:p>
            <a:r>
              <a:rPr lang="hr-HR" dirty="0" smtClean="0"/>
              <a:t>do 6 sunčanih sati – svi učenici</a:t>
            </a:r>
          </a:p>
          <a:p>
            <a:r>
              <a:rPr lang="hr-HR" dirty="0" smtClean="0"/>
              <a:t>od 3. razreda - cjelodnevna ili višednevna (do 5 dana)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/>
          <a:lstStyle/>
          <a:p>
            <a:r>
              <a:rPr lang="hr-HR" dirty="0" smtClean="0"/>
              <a:t>Priprema i realizacija: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5040560"/>
          </a:xfrm>
        </p:spPr>
        <p:txBody>
          <a:bodyPr>
            <a:normAutofit fontScale="92500" lnSpcReduction="10000"/>
          </a:bodyPr>
          <a:lstStyle/>
          <a:p>
            <a:r>
              <a:rPr lang="pl-PL" sz="2200" dirty="0" smtClean="0"/>
              <a:t>u pravilu planira i organizira razrednik  (on je </a:t>
            </a:r>
            <a:r>
              <a:rPr lang="pl-PL" sz="2200" dirty="0" smtClean="0">
                <a:solidFill>
                  <a:srgbClr val="FF0000"/>
                </a:solidFill>
              </a:rPr>
              <a:t>učitelj voditelj</a:t>
            </a:r>
            <a:r>
              <a:rPr lang="pl-PL" sz="2200" dirty="0" smtClean="0"/>
              <a:t>, a ostali su </a:t>
            </a:r>
            <a:r>
              <a:rPr lang="pl-PL" sz="2200" dirty="0" smtClean="0">
                <a:solidFill>
                  <a:srgbClr val="FF0000"/>
                </a:solidFill>
              </a:rPr>
              <a:t>učitelji pratitelji</a:t>
            </a:r>
            <a:r>
              <a:rPr lang="pl-PL" sz="2200" dirty="0" smtClean="0"/>
              <a:t>)</a:t>
            </a:r>
          </a:p>
          <a:p>
            <a:r>
              <a:rPr lang="pl-PL" sz="2200" dirty="0" smtClean="0"/>
              <a:t>Ako nije razrednik, on je dužan pomoći voditelju u pripremi i realizaciji i sudjelovati kao učitelj pratitelj</a:t>
            </a:r>
          </a:p>
          <a:p>
            <a:r>
              <a:rPr lang="pl-PL" sz="2200" dirty="0" smtClean="0"/>
              <a:t>ako ide više razreda, samo je jedan učitelj </a:t>
            </a:r>
            <a:r>
              <a:rPr lang="pl-PL" sz="2200" b="1" dirty="0" smtClean="0">
                <a:solidFill>
                  <a:srgbClr val="FF0000"/>
                </a:solidFill>
              </a:rPr>
              <a:t>voditelj</a:t>
            </a:r>
            <a:r>
              <a:rPr lang="pl-PL" sz="2200" dirty="0" smtClean="0"/>
              <a:t> (</a:t>
            </a:r>
            <a:r>
              <a:rPr lang="vi-VN" sz="2200" b="1" dirty="0" smtClean="0">
                <a:solidFill>
                  <a:srgbClr val="FF0000"/>
                </a:solidFill>
              </a:rPr>
              <a:t>izrađuje izvedbeni plan i program</a:t>
            </a:r>
            <a:r>
              <a:rPr lang="hr-HR" sz="2200" dirty="0" smtClean="0"/>
              <a:t>)</a:t>
            </a:r>
            <a:r>
              <a:rPr lang="vi-VN" sz="2200" dirty="0" smtClean="0"/>
              <a:t> </a:t>
            </a:r>
            <a:endParaRPr lang="hr-HR" sz="2200" dirty="0" smtClean="0"/>
          </a:p>
          <a:p>
            <a:r>
              <a:rPr lang="pl-PL" sz="2200" dirty="0" err="1"/>
              <a:t>Odgojno-obrazovni</a:t>
            </a:r>
            <a:r>
              <a:rPr lang="pl-PL" sz="2200" dirty="0"/>
              <a:t> </a:t>
            </a:r>
            <a:r>
              <a:rPr lang="pl-PL" sz="2200" dirty="0" err="1"/>
              <a:t>ciljevi</a:t>
            </a:r>
            <a:r>
              <a:rPr lang="pl-PL" sz="2200" dirty="0"/>
              <a:t> i </a:t>
            </a:r>
            <a:r>
              <a:rPr lang="pl-PL" sz="2200" dirty="0" err="1"/>
              <a:t>ishodi</a:t>
            </a:r>
            <a:r>
              <a:rPr lang="pl-PL" sz="2200" dirty="0"/>
              <a:t> </a:t>
            </a:r>
            <a:r>
              <a:rPr lang="pl-PL" sz="2200" dirty="0" err="1"/>
              <a:t>učenja</a:t>
            </a:r>
            <a:r>
              <a:rPr lang="pl-PL" sz="2200" dirty="0"/>
              <a:t> u </a:t>
            </a:r>
            <a:r>
              <a:rPr lang="pl-PL" sz="2200" dirty="0" err="1"/>
              <a:t>terenskoj</a:t>
            </a:r>
            <a:r>
              <a:rPr lang="pl-PL" sz="2200" dirty="0"/>
              <a:t> </a:t>
            </a:r>
            <a:r>
              <a:rPr lang="pl-PL" sz="2200" dirty="0" err="1"/>
              <a:t>nastavi</a:t>
            </a:r>
            <a:r>
              <a:rPr lang="pl-PL" sz="2200" dirty="0"/>
              <a:t> </a:t>
            </a:r>
            <a:r>
              <a:rPr lang="pl-PL" sz="2200" dirty="0" err="1"/>
              <a:t>proizlaze</a:t>
            </a:r>
            <a:r>
              <a:rPr lang="pl-PL" sz="2200" dirty="0"/>
              <a:t> </a:t>
            </a:r>
            <a:r>
              <a:rPr lang="pl-PL" sz="2200" dirty="0" err="1"/>
              <a:t>iz</a:t>
            </a:r>
            <a:r>
              <a:rPr lang="pl-PL" sz="2200" dirty="0"/>
              <a:t> </a:t>
            </a:r>
            <a:r>
              <a:rPr lang="pl-PL" sz="2200" dirty="0" err="1"/>
              <a:t>nastavnoga</a:t>
            </a:r>
            <a:r>
              <a:rPr lang="pl-PL" sz="2200" dirty="0"/>
              <a:t> </a:t>
            </a:r>
            <a:r>
              <a:rPr lang="pl-PL" sz="2200" dirty="0" err="1"/>
              <a:t>programa</a:t>
            </a:r>
            <a:r>
              <a:rPr lang="pl-PL" sz="2200" dirty="0"/>
              <a:t> </a:t>
            </a:r>
            <a:r>
              <a:rPr lang="pl-PL" sz="2200" dirty="0" err="1"/>
              <a:t>pojedinih</a:t>
            </a:r>
            <a:r>
              <a:rPr lang="pl-PL" sz="2200" dirty="0"/>
              <a:t> </a:t>
            </a:r>
            <a:r>
              <a:rPr lang="pl-PL" sz="2200" dirty="0" err="1"/>
              <a:t>nastavnih</a:t>
            </a:r>
            <a:r>
              <a:rPr lang="pl-PL" sz="2200" dirty="0"/>
              <a:t> </a:t>
            </a:r>
            <a:r>
              <a:rPr lang="pl-PL" sz="2200" dirty="0" err="1"/>
              <a:t>predmeta</a:t>
            </a:r>
            <a:r>
              <a:rPr lang="pl-PL" sz="2200" dirty="0"/>
              <a:t>, </a:t>
            </a:r>
            <a:r>
              <a:rPr lang="pl-PL" sz="2200" dirty="0" err="1"/>
              <a:t>predmetnih</a:t>
            </a:r>
            <a:r>
              <a:rPr lang="pl-PL" sz="2200" dirty="0"/>
              <a:t> </a:t>
            </a:r>
            <a:r>
              <a:rPr lang="pl-PL" sz="2200" dirty="0" err="1"/>
              <a:t>kurikuluma</a:t>
            </a:r>
            <a:r>
              <a:rPr lang="pl-PL" sz="2200" dirty="0"/>
              <a:t> i </a:t>
            </a:r>
            <a:r>
              <a:rPr lang="pl-PL" sz="2200" dirty="0" err="1"/>
              <a:t>nacionalnoga</a:t>
            </a:r>
            <a:r>
              <a:rPr lang="pl-PL" sz="2200" dirty="0"/>
              <a:t> </a:t>
            </a:r>
            <a:r>
              <a:rPr lang="pl-PL" sz="2200" dirty="0" err="1"/>
              <a:t>kurikuluma</a:t>
            </a:r>
            <a:r>
              <a:rPr lang="pl-PL" sz="2200" dirty="0"/>
              <a:t>.</a:t>
            </a:r>
            <a:endParaRPr lang="pl-PL" sz="2200" dirty="0" smtClean="0"/>
          </a:p>
          <a:p>
            <a:r>
              <a:rPr lang="hr-HR" sz="2200" i="1" u="sng" dirty="0" smtClean="0">
                <a:solidFill>
                  <a:srgbClr val="FF0000"/>
                </a:solidFill>
              </a:rPr>
              <a:t>učitelj pratitelj mora biti član razrednog vijeća razreda ili stručni suradnik</a:t>
            </a:r>
          </a:p>
          <a:p>
            <a:r>
              <a:rPr lang="hr-HR" sz="2200" dirty="0" smtClean="0"/>
              <a:t>za druge odgojno-obrazovne aktivnosti koje se ostvaruju u školskom dvorištu ili neposrednoj blizini škole nije potrebno osigurati pratitelja osim ako je pomoć potrebna učeniku s teškoćama </a:t>
            </a:r>
          </a:p>
          <a:p>
            <a:endParaRPr lang="pl-PL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48072"/>
          </a:xfrm>
        </p:spPr>
        <p:txBody>
          <a:bodyPr/>
          <a:lstStyle/>
          <a:p>
            <a:r>
              <a:rPr lang="hr-HR" dirty="0" smtClean="0"/>
              <a:t>Javni poziv za ponude: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5256584"/>
          </a:xfrm>
        </p:spPr>
        <p:txBody>
          <a:bodyPr>
            <a:normAutofit lnSpcReduction="10000"/>
          </a:bodyPr>
          <a:lstStyle/>
          <a:p>
            <a:r>
              <a:rPr lang="hr-HR" sz="2000" dirty="0" smtClean="0"/>
              <a:t>škola može organizirati školski izlet ili posjet: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sz="2000" b="1" dirty="0" smtClean="0"/>
              <a:t>samostalno</a:t>
            </a:r>
            <a:r>
              <a:rPr lang="hr-HR" sz="2000" dirty="0" smtClean="0"/>
              <a:t> (poludnevni i jednodnevni kao kombinacija 2 pojedinačne usluge) </a:t>
            </a:r>
          </a:p>
          <a:p>
            <a:pPr>
              <a:buNone/>
            </a:pPr>
            <a:r>
              <a:rPr lang="hr-HR" sz="2000" dirty="0" smtClean="0"/>
              <a:t>- uz angažiranje </a:t>
            </a:r>
            <a:r>
              <a:rPr lang="hr-HR" sz="2000" b="1" dirty="0" smtClean="0"/>
              <a:t>turističke agencije </a:t>
            </a:r>
            <a:r>
              <a:rPr lang="hr-HR" sz="2000" dirty="0" smtClean="0"/>
              <a:t>(</a:t>
            </a:r>
            <a:r>
              <a:rPr lang="pl-PL" sz="2000" dirty="0" smtClean="0"/>
              <a:t>kombinacija od min.dvije usluge, dulje od 24 sata, </a:t>
            </a:r>
            <a:r>
              <a:rPr lang="vi-VN" sz="2000" dirty="0" smtClean="0"/>
              <a:t>uključuju barem jedno noćenje i čija cijena mora biti unaprijed određena</a:t>
            </a:r>
            <a:r>
              <a:rPr lang="hr-HR" sz="2000" dirty="0" smtClean="0"/>
              <a:t>)</a:t>
            </a:r>
            <a:r>
              <a:rPr lang="vi-VN" sz="2000" dirty="0" smtClean="0"/>
              <a:t> </a:t>
            </a:r>
            <a:r>
              <a:rPr lang="pl-PL" sz="2000" dirty="0" smtClean="0"/>
              <a:t> </a:t>
            </a:r>
          </a:p>
          <a:p>
            <a:r>
              <a:rPr lang="hr-HR" dirty="0" smtClean="0"/>
              <a:t>ako se angažira agencija, škola obvezno objavljuje</a:t>
            </a:r>
            <a:r>
              <a:rPr lang="hr-HR" b="1" dirty="0" smtClean="0"/>
              <a:t> javni poziv za ponude </a:t>
            </a:r>
            <a:r>
              <a:rPr lang="hr-HR" dirty="0" smtClean="0"/>
              <a:t>na internetskim stranicama </a:t>
            </a:r>
            <a:r>
              <a:rPr lang="hr-HR" sz="1800" dirty="0" smtClean="0"/>
              <a:t>(</a:t>
            </a:r>
            <a:r>
              <a:rPr lang="hr-HR" sz="1800" u="sng" dirty="0" smtClean="0">
                <a:solidFill>
                  <a:srgbClr val="FF0000"/>
                </a:solidFill>
              </a:rPr>
              <a:t>za svaku </a:t>
            </a:r>
            <a:r>
              <a:rPr lang="hr-HR" sz="1800" dirty="0" smtClean="0"/>
              <a:t>izvanuč.nastavu posebno na obrascima propisanim Pravilnikom)</a:t>
            </a:r>
          </a:p>
          <a:p>
            <a:r>
              <a:rPr lang="hr-HR" sz="1800" dirty="0" smtClean="0"/>
              <a:t>za </a:t>
            </a:r>
            <a:r>
              <a:rPr lang="vi-VN" sz="1800" dirty="0" smtClean="0"/>
              <a:t>jednodnevnu nastavu najkasnije mjesec dana, a za višednevnu nastavu najkasnije dva mjeseca prije predviđene realizacije i mora biti objavljen na mrežnim stranicama do isteka roka za javni poziv</a:t>
            </a:r>
            <a:endParaRPr lang="hr-HR" sz="1800" dirty="0" smtClean="0"/>
          </a:p>
          <a:p>
            <a:r>
              <a:rPr lang="hr-HR" sz="1900" dirty="0"/>
              <a:t>U slučaju da se višednevna </a:t>
            </a:r>
            <a:r>
              <a:rPr lang="hr-HR" sz="1900" dirty="0" err="1"/>
              <a:t>izvanučionička</a:t>
            </a:r>
            <a:r>
              <a:rPr lang="hr-HR" sz="1900" dirty="0"/>
              <a:t> nastava ostvaruje na početku školske godine, škola je javni poziv dužna objaviti najkasnije 30 dana prije kraja prethodne nastavne godine.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hr-HR" dirty="0" smtClean="0"/>
              <a:t>Ponude: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824536"/>
          </a:xfrm>
        </p:spPr>
        <p:txBody>
          <a:bodyPr/>
          <a:lstStyle/>
          <a:p>
            <a:r>
              <a:rPr lang="hr-HR" dirty="0" smtClean="0"/>
              <a:t>na javni poziv ne može se javiti ponuditelj koji je radnik školske ustanove </a:t>
            </a:r>
          </a:p>
          <a:p>
            <a:r>
              <a:rPr lang="hr-HR" dirty="0" smtClean="0"/>
              <a:t>isti ponuditelj se može javiti na više ponuda</a:t>
            </a:r>
          </a:p>
          <a:p>
            <a:r>
              <a:rPr lang="hr-HR" dirty="0" smtClean="0"/>
              <a:t>ako na javni poziv u propisanom roku pristigne samo </a:t>
            </a:r>
            <a:r>
              <a:rPr lang="hr-HR" b="1" dirty="0" smtClean="0"/>
              <a:t>jedna</a:t>
            </a:r>
            <a:r>
              <a:rPr lang="hr-HR" dirty="0" smtClean="0"/>
              <a:t> ponuda koja ispunjava propisane uvjete, ta će se razmatrati </a:t>
            </a:r>
          </a:p>
          <a:p>
            <a:r>
              <a:rPr lang="hr-HR" dirty="0" smtClean="0"/>
              <a:t>ako </a:t>
            </a:r>
            <a:r>
              <a:rPr lang="hr-HR" dirty="0" smtClean="0"/>
              <a:t>se nitko ne javi, poziv se ponavlja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908720"/>
          </a:xfrm>
        </p:spPr>
        <p:txBody>
          <a:bodyPr/>
          <a:lstStyle/>
          <a:p>
            <a:r>
              <a:rPr lang="hr-HR" dirty="0" smtClean="0"/>
              <a:t>Povjerenstvo i odabir ponude: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5472608"/>
          </a:xfrm>
        </p:spPr>
        <p:txBody>
          <a:bodyPr>
            <a:normAutofit fontScale="92500" lnSpcReduction="10000"/>
          </a:bodyPr>
          <a:lstStyle/>
          <a:p>
            <a:r>
              <a:rPr lang="hr-HR" sz="1600" dirty="0" smtClean="0"/>
              <a:t>imenuje se posebno </a:t>
            </a:r>
            <a:r>
              <a:rPr lang="hr-HR" sz="1600" b="1" i="1" dirty="0" smtClean="0"/>
              <a:t>Povjerenstvo za provedbu javnoga poziva i izbor najpovoljnije ponude</a:t>
            </a:r>
            <a:r>
              <a:rPr lang="hr-HR" sz="1600" dirty="0" smtClean="0"/>
              <a:t> - čine ga ravnatelj, razrednik, učitelj voditelj, predstavnik roditelja, a za učenike od V. do VIII. razreda i predstavnik učenika (za svaki razred – daju mišljenje, nemaju pravo odlučivanja)</a:t>
            </a:r>
          </a:p>
          <a:p>
            <a:r>
              <a:rPr lang="hr-HR" sz="1600" dirty="0" smtClean="0"/>
              <a:t>imenuje ga ravnatelj nakon donošenja školskoga kurikuluma te godišnjega plana i programa rada, a najkasnije 7 dana prije objave javnoga poziva</a:t>
            </a:r>
          </a:p>
          <a:p>
            <a:r>
              <a:rPr lang="hr-HR" sz="1600" dirty="0" smtClean="0"/>
              <a:t>mora biti neparan broj članova</a:t>
            </a:r>
          </a:p>
          <a:p>
            <a:r>
              <a:rPr lang="vi-VN" sz="1600" dirty="0" smtClean="0"/>
              <a:t>radi na sastancima na kojima se vodi zapisnik</a:t>
            </a:r>
            <a:endParaRPr lang="hr-HR" sz="1600" dirty="0" smtClean="0"/>
          </a:p>
          <a:p>
            <a:r>
              <a:rPr lang="vi-VN" sz="1600" dirty="0" smtClean="0"/>
              <a:t>prvom sastanku biraju predsjednika </a:t>
            </a:r>
            <a:r>
              <a:rPr lang="hr-HR" sz="1600" dirty="0" smtClean="0"/>
              <a:t>(</a:t>
            </a:r>
            <a:r>
              <a:rPr lang="vi-VN" sz="1600" dirty="0" smtClean="0"/>
              <a:t>ne može biti ravnatelj</a:t>
            </a:r>
            <a:r>
              <a:rPr lang="hr-HR" sz="1600" dirty="0" smtClean="0"/>
              <a:t>)</a:t>
            </a:r>
          </a:p>
          <a:p>
            <a:endParaRPr lang="hr-HR" sz="1600" dirty="0" smtClean="0"/>
          </a:p>
          <a:p>
            <a:pPr>
              <a:buNone/>
            </a:pPr>
            <a:r>
              <a:rPr lang="hr-HR" sz="1800" dirty="0" smtClean="0"/>
              <a:t>- donijeti odluku o datumu i sadržaju javnoga poziva, </a:t>
            </a:r>
          </a:p>
          <a:p>
            <a:pPr>
              <a:buNone/>
            </a:pPr>
            <a:r>
              <a:rPr lang="hr-HR" sz="1800" dirty="0" smtClean="0"/>
              <a:t>– odrediti datum i vrijeme javnog otvaranja ponuda, </a:t>
            </a:r>
          </a:p>
          <a:p>
            <a:pPr>
              <a:buNone/>
            </a:pPr>
            <a:r>
              <a:rPr lang="hr-HR" sz="1800" dirty="0" smtClean="0"/>
              <a:t>– odabrati ponudu, </a:t>
            </a:r>
          </a:p>
          <a:p>
            <a:pPr>
              <a:buNone/>
            </a:pPr>
            <a:r>
              <a:rPr lang="hr-HR" sz="1800" dirty="0" smtClean="0"/>
              <a:t>– obavijestiti </a:t>
            </a:r>
            <a:r>
              <a:rPr lang="hr-HR" sz="1800" dirty="0" smtClean="0"/>
              <a:t>Školski </a:t>
            </a:r>
            <a:r>
              <a:rPr lang="hr-HR" sz="1800" dirty="0" smtClean="0"/>
              <a:t>odbor, </a:t>
            </a:r>
            <a:r>
              <a:rPr lang="hr-HR" sz="1800" dirty="0" smtClean="0"/>
              <a:t>Vijeće </a:t>
            </a:r>
            <a:r>
              <a:rPr lang="hr-HR" sz="1800" dirty="0" smtClean="0"/>
              <a:t>roditelja i roditelje razrednog odjela o odabranoj ponudi, </a:t>
            </a:r>
          </a:p>
          <a:p>
            <a:pPr>
              <a:buNone/>
            </a:pPr>
            <a:r>
              <a:rPr lang="hr-HR" sz="1800" dirty="0" smtClean="0"/>
              <a:t>–objava rezultata odabira ponude na internetskim stranicama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sz="1800" dirty="0" smtClean="0"/>
              <a:t>Predsjednik čita sve ponude (unose se u zapisnik), članovi glasuju tajno  </a:t>
            </a:r>
          </a:p>
          <a:p>
            <a:r>
              <a:rPr lang="hr-HR" sz="1800" dirty="0" smtClean="0"/>
              <a:t>isti najveći broj glasova, Povjerenstvo će ih još jedanput analizirati i ponoviti postupak glasovanja za te ponude </a:t>
            </a:r>
          </a:p>
          <a:p>
            <a:r>
              <a:rPr lang="hr-HR" sz="1800" dirty="0" smtClean="0"/>
              <a:t>Odluka Povjerenstva je konačna </a:t>
            </a:r>
            <a:endParaRPr lang="hr-H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rilagođeno 7">
      <a:dk1>
        <a:sysClr val="windowText" lastClr="000000"/>
      </a:dk1>
      <a:lt1>
        <a:sysClr val="window" lastClr="FFFFFF"/>
      </a:lt1>
      <a:dk2>
        <a:srgbClr val="4E5B6F"/>
      </a:dk2>
      <a:lt2>
        <a:srgbClr val="31BF09"/>
      </a:lt2>
      <a:accent1>
        <a:srgbClr val="91F774"/>
      </a:accent1>
      <a:accent2>
        <a:srgbClr val="207F06"/>
      </a:accent2>
      <a:accent3>
        <a:srgbClr val="003E75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208</TotalTime>
  <Words>1165</Words>
  <Application>Microsoft Office PowerPoint</Application>
  <PresentationFormat>Prikaz na zaslonu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Aspect</vt:lpstr>
      <vt:lpstr>  PRAVILNIK  O IZVOĐENJU IZLETA, EKSKURZIJA I DRUGIH ODGOJNO-OBRAZOVNIH AKTIVNOSTI IZVAN ŠKOLE  ( NN 67/ 2014)</vt:lpstr>
      <vt:lpstr>Slajd 2</vt:lpstr>
      <vt:lpstr>Planiranje:</vt:lpstr>
      <vt:lpstr>Suglasnost:</vt:lpstr>
      <vt:lpstr>Trajanje i mjesto ostvarivanja izvanučioničke nastave</vt:lpstr>
      <vt:lpstr>Priprema i realizacija:</vt:lpstr>
      <vt:lpstr>Javni poziv za ponude:</vt:lpstr>
      <vt:lpstr>Ponude:</vt:lpstr>
      <vt:lpstr>Povjerenstvo i odabir ponude:</vt:lpstr>
      <vt:lpstr>Prava i obveze:</vt:lpstr>
      <vt:lpstr>Prava i obveze:</vt:lpstr>
      <vt:lpstr>Prava i obveze:</vt:lpstr>
      <vt:lpstr>Prava i obveze:</vt:lpstr>
      <vt:lpstr>Prava i obveze:</vt:lpstr>
      <vt:lpstr>Prava i obveze:</vt:lpstr>
    </vt:vector>
  </TitlesOfParts>
  <Company>PG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 O IZVOĐENJU IZLETA, EKSKURZIJA I DRUGIH ODGOJNO-OBRAZOVNIH AKTIVNOSTI IZVAN ŠKOLE</dc:title>
  <dc:creator>D</dc:creator>
  <cp:lastModifiedBy>RAV</cp:lastModifiedBy>
  <cp:revision>23</cp:revision>
  <dcterms:created xsi:type="dcterms:W3CDTF">2014-09-03T15:08:45Z</dcterms:created>
  <dcterms:modified xsi:type="dcterms:W3CDTF">2014-10-03T08:31:07Z</dcterms:modified>
</cp:coreProperties>
</file>