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57" r:id="rId5"/>
    <p:sldId id="258" r:id="rId6"/>
    <p:sldId id="267" r:id="rId7"/>
    <p:sldId id="259" r:id="rId8"/>
    <p:sldId id="260" r:id="rId9"/>
    <p:sldId id="261" r:id="rId10"/>
    <p:sldId id="264" r:id="rId11"/>
    <p:sldId id="262" r:id="rId12"/>
    <p:sldId id="263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90" autoAdjust="0"/>
  </p:normalViewPr>
  <p:slideViewPr>
    <p:cSldViewPr>
      <p:cViewPr varScale="1">
        <p:scale>
          <a:sx n="64" d="100"/>
          <a:sy n="64" d="100"/>
        </p:scale>
        <p:origin x="-133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493E-1B39-45EB-91AA-C659DEAC3D10}" type="datetimeFigureOut">
              <a:rPr lang="hr-HR" smtClean="0"/>
              <a:t>22.1.2019.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B32-A10A-4728-A1AF-45DD079B4F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088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493E-1B39-45EB-91AA-C659DEAC3D10}" type="datetimeFigureOut">
              <a:rPr lang="hr-HR" smtClean="0"/>
              <a:t>22.1.2019.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B32-A10A-4728-A1AF-45DD079B4F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742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493E-1B39-45EB-91AA-C659DEAC3D10}" type="datetimeFigureOut">
              <a:rPr lang="hr-HR" smtClean="0"/>
              <a:t>22.1.2019.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B32-A10A-4728-A1AF-45DD079B4F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40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493E-1B39-45EB-91AA-C659DEAC3D10}" type="datetimeFigureOut">
              <a:rPr lang="hr-HR" smtClean="0"/>
              <a:t>22.1.2019.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B32-A10A-4728-A1AF-45DD079B4F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391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493E-1B39-45EB-91AA-C659DEAC3D10}" type="datetimeFigureOut">
              <a:rPr lang="hr-HR" smtClean="0"/>
              <a:t>22.1.2019.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B32-A10A-4728-A1AF-45DD079B4F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856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493E-1B39-45EB-91AA-C659DEAC3D10}" type="datetimeFigureOut">
              <a:rPr lang="hr-HR" smtClean="0"/>
              <a:t>22.1.2019.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B32-A10A-4728-A1AF-45DD079B4F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4138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493E-1B39-45EB-91AA-C659DEAC3D10}" type="datetimeFigureOut">
              <a:rPr lang="hr-HR" smtClean="0"/>
              <a:t>22.1.2019.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B32-A10A-4728-A1AF-45DD079B4F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303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493E-1B39-45EB-91AA-C659DEAC3D10}" type="datetimeFigureOut">
              <a:rPr lang="hr-HR" smtClean="0"/>
              <a:t>22.1.2019.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B32-A10A-4728-A1AF-45DD079B4F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434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493E-1B39-45EB-91AA-C659DEAC3D10}" type="datetimeFigureOut">
              <a:rPr lang="hr-HR" smtClean="0"/>
              <a:t>22.1.2019.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B32-A10A-4728-A1AF-45DD079B4F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213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493E-1B39-45EB-91AA-C659DEAC3D10}" type="datetimeFigureOut">
              <a:rPr lang="hr-HR" smtClean="0"/>
              <a:t>22.1.2019.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B32-A10A-4728-A1AF-45DD079B4F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628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493E-1B39-45EB-91AA-C659DEAC3D10}" type="datetimeFigureOut">
              <a:rPr lang="hr-HR" smtClean="0"/>
              <a:t>22.1.2019.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B32-A10A-4728-A1AF-45DD079B4F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84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C493E-1B39-45EB-91AA-C659DEAC3D10}" type="datetimeFigureOut">
              <a:rPr lang="hr-HR" smtClean="0"/>
              <a:t>22.1.2019.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C7B32-A10A-4728-A1AF-45DD079B4F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024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rmAutofit/>
          </a:bodyPr>
          <a:lstStyle/>
          <a:p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REPUBLIKA SAN MARINO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hr-H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Repubblica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 Marino)</a:t>
            </a:r>
            <a:b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43608" y="3140968"/>
            <a:ext cx="7200800" cy="1752600"/>
          </a:xfrm>
        </p:spPr>
        <p:txBody>
          <a:bodyPr>
            <a:noAutofit/>
          </a:bodyPr>
          <a:lstStyle/>
          <a:p>
            <a:pPr algn="l"/>
            <a:r>
              <a:rPr lang="hr-H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Capitani Reggenti:  </a:t>
            </a:r>
            <a:r>
              <a:rPr lang="hr-HR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Mirco</a:t>
            </a:r>
            <a:r>
              <a:rPr lang="hr-H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Tomassoni</a:t>
            </a:r>
            <a:r>
              <a:rPr lang="hr-H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Luca</a:t>
            </a:r>
            <a:r>
              <a:rPr lang="hr-H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Santolini</a:t>
            </a:r>
            <a:r>
              <a:rPr lang="hr-H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r-H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(mandat traje od 1. listopada 2018. do 1. travnja 2019</a:t>
            </a:r>
            <a:r>
              <a:rPr lang="hr-H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l"/>
            <a:r>
              <a:rPr lang="hr-H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Broj 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stanovnika:			</a:t>
            </a:r>
            <a:r>
              <a:rPr lang="hr-H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32 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</a:p>
          <a:p>
            <a:pPr algn="l"/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Površina:	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hr-HR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hr-H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94533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Svečana prisega</a:t>
            </a: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0891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457200" y="764703"/>
            <a:ext cx="82296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48680"/>
            <a:ext cx="784075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09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Konzulat u Zagrebu, </a:t>
            </a:r>
            <a:r>
              <a:rPr lang="hr-HR" dirty="0" err="1" smtClean="0"/>
              <a:t>Mallinova</a:t>
            </a:r>
            <a:r>
              <a:rPr lang="hr-HR" dirty="0" smtClean="0"/>
              <a:t> ulica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1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Gdje se nalazi San Marino</a:t>
            </a: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36" y="1600200"/>
            <a:ext cx="489972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45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Zastava i grb San Marina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406299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sanmarino.sm/acm/jsp/photo/imageRedirect.jsp?idPhoto=16068&amp;idFormat=44000130&amp;idInstance=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37166"/>
            <a:ext cx="3240360" cy="364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65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8697" y="260648"/>
            <a:ext cx="8229600" cy="612616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731069" y="260648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Republika San Marino je nakon Svete stolice, najmanja država  u Europi. Okružena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Italijom.</a:t>
            </a:r>
          </a:p>
          <a:p>
            <a:pPr algn="just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Marino ima najmanji broj stanovnika među članicama Vijeća Europe.</a:t>
            </a: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Smatra se da je San Marino najstarija suverena država i ustavna republika na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svijetu.</a:t>
            </a:r>
          </a:p>
          <a:p>
            <a:pPr algn="just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Legenda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kaže da je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kamenoklesar Marin s otoka Raba tj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adašnje rimske kolonije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Arbe,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utemeljio San Marino 301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godine.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Zbog svog iznimnog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povijesnog naslijeđa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Republika San Marino, odnosno povijesni centar grada, je 7. srpnja 2008. g. uvršten u UNESCO-ovu listu svjetske baštine čovječanstva. U izjavi UNESCO-a se ističe „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 Marino kao jedna od svjetskih najstarijih gradova-država, koja svjedoči o razvoju demokratskih oblika u Europi i svijetu“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19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Državna vlast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Capitani </a:t>
            </a:r>
            <a:r>
              <a:rPr lang="hr-HR" b="1" dirty="0"/>
              <a:t>Reggenti</a:t>
            </a:r>
            <a:r>
              <a:rPr lang="hr-HR" dirty="0"/>
              <a:t>: dva </a:t>
            </a:r>
            <a:r>
              <a:rPr lang="hr-HR" dirty="0" err="1"/>
              <a:t>Capitana</a:t>
            </a:r>
            <a:r>
              <a:rPr lang="hr-HR" dirty="0"/>
              <a:t> </a:t>
            </a:r>
            <a:r>
              <a:rPr lang="hr-HR" dirty="0" err="1"/>
              <a:t>Reggentea</a:t>
            </a:r>
            <a:r>
              <a:rPr lang="hr-HR" dirty="0"/>
              <a:t>, kao posebnost San Marina, su kolegijalni šefovi države, koji predstavljaju vrhovnu vlast u zemlji i inozemstvu. </a:t>
            </a:r>
            <a:endParaRPr lang="hr-HR" dirty="0" smtClean="0"/>
          </a:p>
          <a:p>
            <a:r>
              <a:rPr lang="hr-HR" dirty="0" err="1" smtClean="0"/>
              <a:t>Capitane</a:t>
            </a:r>
            <a:r>
              <a:rPr lang="hr-HR" dirty="0" smtClean="0"/>
              <a:t> </a:t>
            </a:r>
            <a:r>
              <a:rPr lang="hr-HR" dirty="0" err="1"/>
              <a:t>Reggente</a:t>
            </a:r>
            <a:r>
              <a:rPr lang="hr-HR" dirty="0"/>
              <a:t> bira Parlament San </a:t>
            </a:r>
            <a:r>
              <a:rPr lang="hr-HR" dirty="0" smtClean="0"/>
              <a:t>Marina na </a:t>
            </a:r>
            <a:r>
              <a:rPr lang="hr-HR" dirty="0"/>
              <a:t>razdoblje od 6 mjeseci (</a:t>
            </a:r>
            <a:r>
              <a:rPr lang="hr-HR" dirty="0" err="1"/>
              <a:t>Consiglio</a:t>
            </a:r>
            <a:r>
              <a:rPr lang="hr-HR" dirty="0"/>
              <a:t> Grande i Generale) </a:t>
            </a:r>
            <a:r>
              <a:rPr lang="hr-HR" dirty="0" smtClean="0"/>
              <a:t>temeljem </a:t>
            </a:r>
            <a:r>
              <a:rPr lang="hr-HR" dirty="0"/>
              <a:t>odredbi Statuta iz 13. stoljeća</a:t>
            </a:r>
            <a:r>
              <a:rPr lang="hr-HR" dirty="0" smtClean="0"/>
              <a:t>,.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6173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hr-HR" dirty="0" smtClean="0"/>
              <a:t>Parlament</a:t>
            </a:r>
            <a:br>
              <a:rPr lang="hr-HR" dirty="0" smtClean="0"/>
            </a:br>
            <a:r>
              <a:rPr lang="hr-HR" dirty="0" err="1" smtClean="0"/>
              <a:t>Consiglio</a:t>
            </a:r>
            <a:r>
              <a:rPr lang="hr-HR" dirty="0" smtClean="0"/>
              <a:t> Grande e Generale</a:t>
            </a: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7117080" cy="382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93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390059"/>
          </a:xfrm>
        </p:spPr>
        <p:txBody>
          <a:bodyPr>
            <a:normAutofit fontScale="85000" lnSpcReduction="10000"/>
          </a:bodyPr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Parlament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Parlament San Marina (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Consiglio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Grande e Generale) ima zakonodavnu vlast. Ima 60 članova, a zasjeda pod predsjedavanjem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Capitana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Reggentea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Vlada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Congresso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Stato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Vladu kao izvršni organ bira Parlament, a čini je do 10 (trenutno 7) ministara ili Državnih tajnika (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Segretario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Stato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hr-H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Oružane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snage: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vojsku San Marina čine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Milizie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Straža koja čuva Parlament i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Capitane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Reggente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te sudjeluju na ceremonijama. Za čuvanje javnog reda nadležni su pripadnici žandarmerije, koji se u slučaju opasnosti priključuju oružanim snagama. 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4603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Vanjska politika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b="1" dirty="0" smtClean="0"/>
              <a:t>EUROPSKA </a:t>
            </a:r>
            <a:r>
              <a:rPr lang="hr-HR" b="1" dirty="0"/>
              <a:t>UNIJA</a:t>
            </a:r>
            <a:endParaRPr lang="hr-HR" dirty="0"/>
          </a:p>
          <a:p>
            <a:pPr algn="just"/>
            <a:r>
              <a:rPr lang="hr-HR" dirty="0"/>
              <a:t>U odnosima s EU San Marino slijedi politiku integracije u EU u okviru izjave EK iz 2013. o odnosima s tzv. malim državama (San Marino, Andora i Monako), koje se nalaze u </a:t>
            </a:r>
            <a:r>
              <a:rPr lang="hr-HR" dirty="0" smtClean="0"/>
              <a:t>okruženju </a:t>
            </a:r>
            <a:r>
              <a:rPr lang="hr-HR" dirty="0"/>
              <a:t>država članica EU. </a:t>
            </a:r>
            <a:endParaRPr lang="hr-HR" dirty="0" smtClean="0"/>
          </a:p>
          <a:p>
            <a:pPr algn="just"/>
            <a:r>
              <a:rPr lang="hr-HR" dirty="0" smtClean="0"/>
              <a:t>San </a:t>
            </a:r>
            <a:r>
              <a:rPr lang="hr-HR" dirty="0"/>
              <a:t>Marino ima potpisan Sporazum s EU o suradnji i carinskoj uniji. </a:t>
            </a:r>
          </a:p>
        </p:txBody>
      </p:sp>
    </p:spTree>
    <p:extLst>
      <p:ext uri="{BB962C8B-B14F-4D97-AF65-F5344CB8AC3E}">
        <p14:creationId xmlns:p14="http://schemas.microsoft.com/office/powerpoint/2010/main" val="23226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Odnosi San Marina i Hrvatske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52528"/>
          </a:xfrm>
        </p:spPr>
        <p:txBody>
          <a:bodyPr>
            <a:normAutofit fontScale="92500"/>
          </a:bodyPr>
          <a:lstStyle/>
          <a:p>
            <a:r>
              <a:rPr lang="hr-HR" dirty="0"/>
              <a:t>San Marino je priznao Republiku Hrvatsku 14. siječnja 1992. godine, a diplomatski odnosi su uspostavljeni </a:t>
            </a:r>
            <a:r>
              <a:rPr lang="hr-HR" dirty="0" smtClean="0"/>
              <a:t>27. listopada 1992.</a:t>
            </a:r>
          </a:p>
          <a:p>
            <a:r>
              <a:rPr lang="hr-HR" dirty="0" smtClean="0"/>
              <a:t>San Marino ima konzulat u Zagrebu a Hrvatska u San Marinu. Konzulate vode počasni konzuli.</a:t>
            </a:r>
          </a:p>
          <a:p>
            <a:r>
              <a:rPr lang="hr-HR" dirty="0" smtClean="0"/>
              <a:t>Predsjednik Republike Hrvatske je posjetio San Marino 2004. godine.</a:t>
            </a:r>
          </a:p>
          <a:p>
            <a:r>
              <a:rPr lang="hr-HR" dirty="0" smtClean="0"/>
              <a:t>Capitani Reggenti su posjetili Rab 2015. Grad Rab i San Marino su potpisali sporazum o bratimljenju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6030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363</Words>
  <Application>Microsoft Office PowerPoint</Application>
  <PresentationFormat>Prikaz na zaslonu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Tema sustava Office</vt:lpstr>
      <vt:lpstr>REPUBLIKA SAN MARINO    (Repubblica di San Marino) </vt:lpstr>
      <vt:lpstr>Gdje se nalazi San Marino</vt:lpstr>
      <vt:lpstr>Zastava i grb San Marina</vt:lpstr>
      <vt:lpstr>PowerPointova prezentacija</vt:lpstr>
      <vt:lpstr>Državna vlast</vt:lpstr>
      <vt:lpstr>Parlament Consiglio Grande e Generale</vt:lpstr>
      <vt:lpstr>PowerPointova prezentacija</vt:lpstr>
      <vt:lpstr>Vanjska politika</vt:lpstr>
      <vt:lpstr>Odnosi San Marina i Hrvatske</vt:lpstr>
      <vt:lpstr>Svečana prisega</vt:lpstr>
      <vt:lpstr>PowerPointova prezentacija</vt:lpstr>
      <vt:lpstr>Konzulat u Zagrebu, Mallinova ulica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REPUBLIKA SAN MARINO    (Serenissima Repubblica di San Marino)</dc:title>
  <dc:creator>JA</dc:creator>
  <cp:lastModifiedBy>JA</cp:lastModifiedBy>
  <cp:revision>22</cp:revision>
  <dcterms:created xsi:type="dcterms:W3CDTF">2018-12-04T09:50:03Z</dcterms:created>
  <dcterms:modified xsi:type="dcterms:W3CDTF">2019-01-22T08:36:12Z</dcterms:modified>
</cp:coreProperties>
</file>